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2" r:id="rId6"/>
    <p:sldId id="263" r:id="rId7"/>
    <p:sldId id="318" r:id="rId8"/>
    <p:sldId id="319" r:id="rId9"/>
    <p:sldId id="320" r:id="rId10"/>
    <p:sldId id="321" r:id="rId11"/>
    <p:sldId id="322" r:id="rId12"/>
    <p:sldId id="325" r:id="rId13"/>
    <p:sldId id="326" r:id="rId14"/>
    <p:sldId id="327" r:id="rId15"/>
    <p:sldId id="328" r:id="rId16"/>
    <p:sldId id="264" r:id="rId17"/>
    <p:sldId id="299" r:id="rId18"/>
    <p:sldId id="266" r:id="rId19"/>
    <p:sldId id="267" r:id="rId20"/>
    <p:sldId id="268" r:id="rId21"/>
    <p:sldId id="261" r:id="rId22"/>
    <p:sldId id="269" r:id="rId23"/>
    <p:sldId id="271" r:id="rId24"/>
    <p:sldId id="272" r:id="rId25"/>
    <p:sldId id="273" r:id="rId26"/>
    <p:sldId id="270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92" r:id="rId39"/>
    <p:sldId id="293" r:id="rId40"/>
    <p:sldId id="294" r:id="rId41"/>
    <p:sldId id="295" r:id="rId42"/>
    <p:sldId id="289" r:id="rId43"/>
    <p:sldId id="288" r:id="rId44"/>
    <p:sldId id="291" r:id="rId45"/>
    <p:sldId id="297" r:id="rId46"/>
    <p:sldId id="298" r:id="rId47"/>
    <p:sldId id="311" r:id="rId48"/>
    <p:sldId id="316" r:id="rId49"/>
    <p:sldId id="312" r:id="rId50"/>
    <p:sldId id="313" r:id="rId51"/>
    <p:sldId id="301" r:id="rId52"/>
    <p:sldId id="302" r:id="rId53"/>
    <p:sldId id="290" r:id="rId54"/>
    <p:sldId id="296" r:id="rId55"/>
    <p:sldId id="314" r:id="rId56"/>
    <p:sldId id="315" r:id="rId57"/>
    <p:sldId id="307" r:id="rId58"/>
    <p:sldId id="308" r:id="rId59"/>
    <p:sldId id="309" r:id="rId60"/>
    <p:sldId id="300" r:id="rId61"/>
    <p:sldId id="303" r:id="rId62"/>
    <p:sldId id="304" r:id="rId63"/>
    <p:sldId id="305" r:id="rId64"/>
    <p:sldId id="306" r:id="rId65"/>
    <p:sldId id="310" r:id="rId66"/>
    <p:sldId id="317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ED65"/>
    <a:srgbClr val="DC8628"/>
    <a:srgbClr val="F4D86A"/>
    <a:srgbClr val="00E2DD"/>
    <a:srgbClr val="3E415E"/>
    <a:srgbClr val="86FFFB"/>
    <a:srgbClr val="F4E33E"/>
    <a:srgbClr val="74D919"/>
    <a:srgbClr val="193659"/>
    <a:srgbClr val="193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5B740-0F7F-4EFA-BA40-D0FDEAC6201B}" v="1011" dt="2022-02-20T16:39:06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C33D-98A4-4077-9BC2-CF75C1FC6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B696B-A621-475E-B2E4-2E4D30E82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68CD-8230-4CAE-A970-5B5AD4C9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4CF9-A073-4749-96CC-1F7B75C2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3EAA3-37B4-4596-ADC7-67ACCE6D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3516-0E09-42D3-8D89-87086A9F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6A377-9396-4EA1-825C-3BDDD6204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BAEC-73A6-4F12-BF7A-1195E128C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38BF-C857-43CA-B223-E6A258BE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7BD64-980A-4673-AC2B-FD59E755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3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4A9A55-4136-4E9D-B004-DBFFEFB469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2E2BB9-8373-46F6-A5B9-FFA4A62A5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6D64-09C4-460C-BAB1-7EBA79EF4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7E7C-0899-4CAB-BA54-01CD2254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5039D-E700-4607-B9D6-7B41792B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0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33F-3B42-44C0-9BE7-84CC7DB12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B287-5741-4B77-9458-1F7EFD44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71216-5746-45C2-A87F-27AA68A91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AFE09-3666-489F-9D96-0EEA1186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E8D3-7162-46C0-97C1-98552102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5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83EF-8245-4D49-B891-E3C986D6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CBA7-8A82-4CD5-AF0A-1619DB2BD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D8A99-4A44-4DC1-9416-01DA81EE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33520-4E09-4082-920D-9DF68D7BE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D907-8065-4765-B447-52B41C15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0081-A9A3-4793-81B2-7735F3D4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80E6-079B-4904-AC98-265A3319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4ADD1-9052-4D0D-A51E-A890E1408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60C68-CE35-4FAB-A06A-55F328DB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FA30F-C615-4363-9908-9DD3F202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9FE98-A175-42F1-8E0D-EBF0D8CC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2CB3-B8EA-4B1F-BC60-B66117E6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5B61D-E93A-43B6-A574-21699F6D3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930E9-3882-4D76-8A17-7C7F1E5D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37477-6818-4878-8FEA-8657FB751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FD9D1-568F-452C-A549-4E2AF00CD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6EC74-75B4-42EE-8F91-60413FBF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7FC694-4417-4FCE-AC38-A8D7DBC2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59268-D631-41F5-98D2-6BDC0F8F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2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038D-6B29-4B92-9FB4-1AA60CFE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C7A13-A605-4524-BC6B-24F17BC4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0B29CA-AA2C-46F2-B87A-0323F698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5288D-2880-4496-87CD-CAA186D0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5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C6FCF-A5D2-40CC-B5CE-D4FDC43D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DAB8B-D567-4A5A-8F1B-35D94EEE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7BDC-6919-4D81-A076-27156C95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774F-3B70-436E-95BE-8522F8D4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EA43-EDB7-4BD6-9B07-9BEA29C3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BBE00-F9A5-4F86-90BB-C43837AAB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6A7B0-5AE2-4A52-8A21-41287C3F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045F9-E609-45F0-9948-383D28C5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B6072-4E59-4B4C-A086-07D1808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CDB6-0CF2-4BF5-935C-B0B2D3B7A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AFA08-2401-4185-A511-9940FC432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96FD2-6052-4F43-A4EF-3590EE258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E99D8-0BE2-4B4F-8013-37C37D836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74F4E-499D-4D20-8EEF-84F8D6F5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E8622-8C0D-4BBF-BF43-1427DD69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04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9A2DF6-63D1-482A-870E-65E869B4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2C95B-A8AE-4738-94DF-3D103B13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A754-6D66-4766-9D0E-CDAB76291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BD6E0-C48B-47DF-91AC-46D8DF3BCBE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A4A35-54DB-4DE7-B8A4-F6491C95B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C04DF-C7F7-4278-868F-76CA8582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5D23-3DA7-4AAF-A80F-93089388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43027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B5CFD-F784-4CED-AC63-AA337702651C}"/>
              </a:ext>
            </a:extLst>
          </p:cNvPr>
          <p:cNvSpPr/>
          <p:nvPr/>
        </p:nvSpPr>
        <p:spPr>
          <a:xfrm>
            <a:off x="0" y="0"/>
            <a:ext cx="12192000" cy="170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TypeScript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A50983-F10A-437E-A118-7DCAC6D30112}"/>
              </a:ext>
            </a:extLst>
          </p:cNvPr>
          <p:cNvSpPr/>
          <p:nvPr/>
        </p:nvSpPr>
        <p:spPr>
          <a:xfrm>
            <a:off x="805758" y="1982709"/>
            <a:ext cx="2987644" cy="3612332"/>
          </a:xfrm>
          <a:prstGeom prst="roundRect">
            <a:avLst>
              <a:gd name="adj" fmla="val 9091"/>
            </a:avLst>
          </a:prstGeom>
          <a:solidFill>
            <a:srgbClr val="A5E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JavaScript and More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 Web (West European)"/>
            </a:endParaRPr>
          </a:p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TypeScript adds additional syntax to JavaScript to support a 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tighter integration with your editor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. Catch errors early in your editor.</a:t>
            </a:r>
          </a:p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586A8D-B847-40A0-A983-92BDB6C93C65}"/>
              </a:ext>
            </a:extLst>
          </p:cNvPr>
          <p:cNvSpPr/>
          <p:nvPr/>
        </p:nvSpPr>
        <p:spPr>
          <a:xfrm>
            <a:off x="4535786" y="1982709"/>
            <a:ext cx="3120428" cy="3612332"/>
          </a:xfrm>
          <a:prstGeom prst="roundRect">
            <a:avLst>
              <a:gd name="adj" fmla="val 9091"/>
            </a:avLst>
          </a:prstGeom>
          <a:solidFill>
            <a:srgbClr val="A5E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A Result You Can Trust</a:t>
            </a:r>
            <a:endParaRPr lang="en-US" b="0" i="0" dirty="0">
              <a:solidFill>
                <a:srgbClr val="000000"/>
              </a:solidFill>
              <a:effectLst/>
              <a:latin typeface="Segoe UI Web (West European)"/>
            </a:endParaRPr>
          </a:p>
          <a:p>
            <a:pPr algn="l"/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egoe UI Web (West European)"/>
            </a:endParaRPr>
          </a:p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TypeScript code converts to JavaScript, which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runs anywhere JavaScript runs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: In a browser, on Node.js or </a:t>
            </a:r>
            <a:r>
              <a:rPr lang="en-US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Deno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 and in your apps.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D8DE9A-14B9-4485-88FA-FFAA60B5055A}"/>
              </a:ext>
            </a:extLst>
          </p:cNvPr>
          <p:cNvSpPr/>
          <p:nvPr/>
        </p:nvSpPr>
        <p:spPr>
          <a:xfrm>
            <a:off x="8398598" y="1982709"/>
            <a:ext cx="2987644" cy="3612332"/>
          </a:xfrm>
          <a:prstGeom prst="roundRect">
            <a:avLst>
              <a:gd name="adj" fmla="val 9091"/>
            </a:avLst>
          </a:prstGeom>
          <a:solidFill>
            <a:srgbClr val="A5E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Safety at Scale</a:t>
            </a:r>
            <a:endParaRPr lang="en-US" b="0" i="0" dirty="0">
              <a:solidFill>
                <a:srgbClr val="000000"/>
              </a:solidFill>
              <a:effectLst/>
              <a:latin typeface="Segoe UI Web (West European)"/>
            </a:endParaRPr>
          </a:p>
          <a:p>
            <a:pPr algn="l"/>
            <a:endParaRPr lang="en-US" b="0" i="0" dirty="0">
              <a:solidFill>
                <a:schemeClr val="accent6">
                  <a:lumMod val="75000"/>
                </a:schemeClr>
              </a:solidFill>
              <a:effectLst/>
              <a:latin typeface="Segoe UI Web (West European)"/>
            </a:endParaRPr>
          </a:p>
          <a:p>
            <a:pPr algn="l"/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TypeScript understands JavaScript and uses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type inference to give you great tooling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Segoe UI Web (West European)"/>
              </a:rPr>
              <a:t> without additional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37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B5CFD-F784-4CED-AC63-AA337702651C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NextJS</a:t>
            </a:r>
            <a:endParaRPr lang="en-US" sz="54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81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B5CFD-F784-4CED-AC63-AA337702651C}"/>
              </a:ext>
            </a:extLst>
          </p:cNvPr>
          <p:cNvSpPr/>
          <p:nvPr/>
        </p:nvSpPr>
        <p:spPr>
          <a:xfrm>
            <a:off x="0" y="0"/>
            <a:ext cx="12192000" cy="1708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NextJS</a:t>
            </a:r>
            <a:endParaRPr lang="en-US" sz="54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3D6A-C9B8-474B-B252-8B844C12C230}"/>
              </a:ext>
            </a:extLst>
          </p:cNvPr>
          <p:cNvSpPr txBox="1"/>
          <p:nvPr/>
        </p:nvSpPr>
        <p:spPr>
          <a:xfrm>
            <a:off x="691081" y="2344909"/>
            <a:ext cx="108098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Segoe UI Web (West European)"/>
              </a:rPr>
              <a:t>Next.js 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egoe UI Web (West European)"/>
              </a:rPr>
              <a:t>is an open-source web development framework created by the private company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Segoe UI Web (West European)"/>
              </a:rPr>
              <a:t>Vercel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egoe UI Web (West European)"/>
              </a:rPr>
              <a:t> providing React-based web applications with server-side rendering ..</a:t>
            </a:r>
          </a:p>
        </p:txBody>
      </p:sp>
    </p:spTree>
    <p:extLst>
      <p:ext uri="{BB962C8B-B14F-4D97-AF65-F5344CB8AC3E}">
        <p14:creationId xmlns:p14="http://schemas.microsoft.com/office/powerpoint/2010/main" val="2317692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04A288-A9F6-4C31-B003-C93AA74CA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12" y="2013578"/>
            <a:ext cx="8939776" cy="25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20244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B5BBB5-30D8-4C01-971B-D8B2847E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72460"/>
            <a:ext cx="11085871" cy="2113079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 often use Node to </a:t>
            </a:r>
            <a:b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build back-end services</a:t>
            </a:r>
          </a:p>
        </p:txBody>
      </p:sp>
    </p:spTree>
    <p:extLst>
      <p:ext uri="{BB962C8B-B14F-4D97-AF65-F5344CB8AC3E}">
        <p14:creationId xmlns:p14="http://schemas.microsoft.com/office/powerpoint/2010/main" val="341846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23047395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B0F0"/>
                </a:solidFill>
              </a:rPr>
              <a:t>A</a:t>
            </a:r>
            <a:r>
              <a:rPr lang="en-US" sz="5400" dirty="0">
                <a:solidFill>
                  <a:srgbClr val="00B0F0"/>
                </a:solidFill>
              </a:rPr>
              <a:t>pplication</a:t>
            </a:r>
            <a:r>
              <a:rPr lang="en-US" sz="5400" b="1" dirty="0">
                <a:solidFill>
                  <a:srgbClr val="00B0F0"/>
                </a:solidFill>
              </a:rPr>
              <a:t> P</a:t>
            </a:r>
            <a:r>
              <a:rPr lang="en-US" sz="5400" dirty="0">
                <a:solidFill>
                  <a:srgbClr val="00B0F0"/>
                </a:solidFill>
              </a:rPr>
              <a:t>rogramming</a:t>
            </a:r>
            <a:r>
              <a:rPr lang="en-US" sz="5400" b="1" dirty="0">
                <a:solidFill>
                  <a:srgbClr val="00B0F0"/>
                </a:solidFill>
              </a:rPr>
              <a:t> I</a:t>
            </a:r>
            <a:r>
              <a:rPr lang="en-US" sz="5400" dirty="0">
                <a:solidFill>
                  <a:srgbClr val="00B0F0"/>
                </a:solidFill>
              </a:rPr>
              <a:t>nterface</a:t>
            </a:r>
          </a:p>
        </p:txBody>
      </p:sp>
    </p:spTree>
    <p:extLst>
      <p:ext uri="{BB962C8B-B14F-4D97-AF65-F5344CB8AC3E}">
        <p14:creationId xmlns:p14="http://schemas.microsoft.com/office/powerpoint/2010/main" val="107878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A88C-1C2A-47FE-968D-BAC0A996DEB5}"/>
              </a:ext>
            </a:extLst>
          </p:cNvPr>
          <p:cNvSpPr/>
          <p:nvPr/>
        </p:nvSpPr>
        <p:spPr>
          <a:xfrm>
            <a:off x="4599039" y="3464044"/>
            <a:ext cx="2993922" cy="1189083"/>
          </a:xfrm>
          <a:prstGeom prst="roundRect">
            <a:avLst/>
          </a:prstGeom>
          <a:solidFill>
            <a:srgbClr val="40E5DB"/>
          </a:solidFill>
          <a:ln w="76200">
            <a:solidFill>
              <a:srgbClr val="4AA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Mobile App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1C1BF7-E0C0-4176-94E5-6DD7FF96F5B7}"/>
              </a:ext>
            </a:extLst>
          </p:cNvPr>
          <p:cNvSpPr/>
          <p:nvPr/>
        </p:nvSpPr>
        <p:spPr>
          <a:xfrm>
            <a:off x="4599039" y="1817625"/>
            <a:ext cx="2993922" cy="1189083"/>
          </a:xfrm>
          <a:prstGeom prst="roundRect">
            <a:avLst/>
          </a:prstGeom>
          <a:solidFill>
            <a:srgbClr val="F2DB2F"/>
          </a:solidFill>
          <a:ln w="76200">
            <a:solidFill>
              <a:srgbClr val="EA9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Web App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21D540-8A37-45E6-87E5-5B1BFA2A6E13}"/>
              </a:ext>
            </a:extLst>
          </p:cNvPr>
          <p:cNvSpPr/>
          <p:nvPr/>
        </p:nvSpPr>
        <p:spPr>
          <a:xfrm>
            <a:off x="7025152" y="2640835"/>
            <a:ext cx="2993922" cy="1189083"/>
          </a:xfrm>
          <a:prstGeom prst="roundRect">
            <a:avLst/>
          </a:prstGeom>
          <a:solidFill>
            <a:srgbClr val="B20078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Back-end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B39FBD-8A43-4FBA-BDDB-CB62800F224C}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4599039" y="2412167"/>
            <a:ext cx="2426113" cy="594541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B28A0F-1622-4E5E-B7C0-6A2F64D6E7C3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4599039" y="3429000"/>
            <a:ext cx="2426113" cy="629586"/>
          </a:xfrm>
          <a:prstGeom prst="straightConnector1">
            <a:avLst/>
          </a:prstGeom>
          <a:ln w="571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7819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Highly-scalable, data-intensive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7855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3944609" y="2351157"/>
            <a:ext cx="531908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spc="6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40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2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762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</p:spTree>
    <p:extLst>
      <p:ext uri="{BB962C8B-B14F-4D97-AF65-F5344CB8AC3E}">
        <p14:creationId xmlns:p14="http://schemas.microsoft.com/office/powerpoint/2010/main" val="604555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25F7AC-64AC-4770-ABB4-ECFB9F007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27" y="2263941"/>
            <a:ext cx="8559146" cy="233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8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A3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16367B-9344-412F-94D5-B546F36E419F}"/>
              </a:ext>
            </a:extLst>
          </p:cNvPr>
          <p:cNvSpPr/>
          <p:nvPr/>
        </p:nvSpPr>
        <p:spPr>
          <a:xfrm>
            <a:off x="-249336" y="2561445"/>
            <a:ext cx="3192905" cy="1416196"/>
          </a:xfrm>
          <a:prstGeom prst="roundRect">
            <a:avLst>
              <a:gd name="adj" fmla="val 8892"/>
            </a:avLst>
          </a:prstGeom>
          <a:solidFill>
            <a:srgbClr val="F4D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NODE APP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B0936B-C211-4AB3-9AD2-439364442C0C}"/>
              </a:ext>
            </a:extLst>
          </p:cNvPr>
          <p:cNvSpPr/>
          <p:nvPr/>
        </p:nvSpPr>
        <p:spPr>
          <a:xfrm>
            <a:off x="3977515" y="1386840"/>
            <a:ext cx="574548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 twice as fast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fewer people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F1FC34-7E37-450F-BF17-5BD9E08DBD78}"/>
              </a:ext>
            </a:extLst>
          </p:cNvPr>
          <p:cNvSpPr/>
          <p:nvPr/>
        </p:nvSpPr>
        <p:spPr>
          <a:xfrm>
            <a:off x="3977515" y="2286000"/>
            <a:ext cx="335280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33%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line of code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5F08F9-8B23-4E9E-80E2-B54AD50C0351}"/>
              </a:ext>
            </a:extLst>
          </p:cNvPr>
          <p:cNvSpPr/>
          <p:nvPr/>
        </p:nvSpPr>
        <p:spPr>
          <a:xfrm>
            <a:off x="3977515" y="318516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fewer files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52F8E3-B93D-4483-9EE0-3510E5F3496C}"/>
              </a:ext>
            </a:extLst>
          </p:cNvPr>
          <p:cNvSpPr/>
          <p:nvPr/>
        </p:nvSpPr>
        <p:spPr>
          <a:xfrm>
            <a:off x="3977515" y="4084320"/>
            <a:ext cx="24079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2x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request/sec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49924E-4041-4837-A9BA-D4AE7AC6D0CB}"/>
              </a:ext>
            </a:extLst>
          </p:cNvPr>
          <p:cNvSpPr/>
          <p:nvPr/>
        </p:nvSpPr>
        <p:spPr>
          <a:xfrm>
            <a:off x="3977515" y="4983480"/>
            <a:ext cx="3703320" cy="609600"/>
          </a:xfrm>
          <a:prstGeom prst="roundRect">
            <a:avLst>
              <a:gd name="adj" fmla="val 32500"/>
            </a:avLst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35%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faster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666910959"/>
      </p:ext>
    </p:extLst>
  </p:cSld>
  <p:clrMapOvr>
    <a:masterClrMapping/>
  </p:clrMapOvr>
  <p:transition>
    <p:push/>
    <p:sndAc>
      <p:stSnd>
        <p:snd r:embed="rId2" name="mixkit-fast-sword-whoosh-2792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ixkit-bathroom-door-slide-1525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FD2673-C88D-4A52-A492-15AA36F42DD6}"/>
              </a:ext>
            </a:extLst>
          </p:cNvPr>
          <p:cNvSpPr/>
          <p:nvPr/>
        </p:nvSpPr>
        <p:spPr>
          <a:xfrm>
            <a:off x="-929150" y="634180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Great for prototyping  and agile development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165CF-3F80-4B65-B342-8E0B79A88283}"/>
              </a:ext>
            </a:extLst>
          </p:cNvPr>
          <p:cNvSpPr/>
          <p:nvPr/>
        </p:nvSpPr>
        <p:spPr>
          <a:xfrm>
            <a:off x="-3628596" y="1774722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Superfast and highly scalable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523BA-3D66-4022-96EC-1410AC01AFD6}"/>
              </a:ext>
            </a:extLst>
          </p:cNvPr>
          <p:cNvSpPr/>
          <p:nvPr/>
        </p:nvSpPr>
        <p:spPr>
          <a:xfrm>
            <a:off x="-4693430" y="2915264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JavaScript everywhere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982396-F550-411E-8F57-026252FBE7FE}"/>
              </a:ext>
            </a:extLst>
          </p:cNvPr>
          <p:cNvSpPr/>
          <p:nvPr/>
        </p:nvSpPr>
        <p:spPr>
          <a:xfrm>
            <a:off x="-2453150" y="4055806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Clear and more consistent codebase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93CC15-5274-4C2B-971E-85F7E9027D07}"/>
              </a:ext>
            </a:extLst>
          </p:cNvPr>
          <p:cNvSpPr/>
          <p:nvPr/>
        </p:nvSpPr>
        <p:spPr>
          <a:xfrm>
            <a:off x="-2498870" y="5196348"/>
            <a:ext cx="8937524" cy="811162"/>
          </a:xfrm>
          <a:prstGeom prst="roundRect">
            <a:avLst/>
          </a:prstGeom>
          <a:solidFill>
            <a:srgbClr val="A5ED66"/>
          </a:solidFill>
          <a:ln w="88900">
            <a:solidFill>
              <a:srgbClr val="99E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Large ecosystem of open-source libs </a:t>
            </a:r>
          </a:p>
        </p:txBody>
      </p:sp>
    </p:spTree>
    <p:extLst>
      <p:ext uri="{BB962C8B-B14F-4D97-AF65-F5344CB8AC3E}">
        <p14:creationId xmlns:p14="http://schemas.microsoft.com/office/powerpoint/2010/main" val="22292564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1026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36525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10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4FC9964-FF61-414B-8724-3F3AF2F9578F}"/>
              </a:ext>
            </a:extLst>
          </p:cNvPr>
          <p:cNvSpPr/>
          <p:nvPr/>
        </p:nvSpPr>
        <p:spPr>
          <a:xfrm>
            <a:off x="4487596" y="1884537"/>
            <a:ext cx="3088925" cy="3088925"/>
          </a:xfrm>
          <a:prstGeom prst="ellipse">
            <a:avLst/>
          </a:prstGeom>
          <a:solidFill>
            <a:srgbClr val="8856C2"/>
          </a:solidFill>
          <a:ln w="136525">
            <a:solidFill>
              <a:srgbClr val="6639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8CE227-EB16-4904-A850-BDC534A4D343}"/>
              </a:ext>
            </a:extLst>
          </p:cNvPr>
          <p:cNvSpPr/>
          <p:nvPr/>
        </p:nvSpPr>
        <p:spPr>
          <a:xfrm>
            <a:off x="692044" y="2417816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98A32D-66F6-4422-A263-0657888D33AF}"/>
              </a:ext>
            </a:extLst>
          </p:cNvPr>
          <p:cNvSpPr/>
          <p:nvPr/>
        </p:nvSpPr>
        <p:spPr>
          <a:xfrm>
            <a:off x="8986440" y="2417815"/>
            <a:ext cx="2513515" cy="2022368"/>
          </a:xfrm>
          <a:prstGeom prst="roundRect">
            <a:avLst/>
          </a:prstGeom>
          <a:solidFill>
            <a:srgbClr val="193663"/>
          </a:solidFill>
          <a:ln w="136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51F4-D614-4597-935F-85AE9BF0BB9E}"/>
              </a:ext>
            </a:extLst>
          </p:cNvPr>
          <p:cNvSpPr txBox="1"/>
          <p:nvPr/>
        </p:nvSpPr>
        <p:spPr>
          <a:xfrm>
            <a:off x="1377972" y="3071737"/>
            <a:ext cx="1141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JS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B6A58-D080-4201-B6E5-7281B49E9509}"/>
              </a:ext>
            </a:extLst>
          </p:cNvPr>
          <p:cNvSpPr txBox="1"/>
          <p:nvPr/>
        </p:nvSpPr>
        <p:spPr>
          <a:xfrm>
            <a:off x="4959020" y="3147236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 ENGINE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C39F2-E03F-49E7-AA9C-315BC12CF35F}"/>
              </a:ext>
            </a:extLst>
          </p:cNvPr>
          <p:cNvSpPr txBox="1"/>
          <p:nvPr/>
        </p:nvSpPr>
        <p:spPr>
          <a:xfrm>
            <a:off x="9341732" y="3071737"/>
            <a:ext cx="1802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MACHINE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CODE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3CF80-2B1A-4FBA-A616-C8464B6EF7D1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7576522" y="3428999"/>
            <a:ext cx="140991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78E7CF-7608-49B1-9CCD-EC7C16C3187A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>
            <a:off x="3205559" y="3429000"/>
            <a:ext cx="1282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51621D-BDF9-49BD-8048-A3E628EE8D79}"/>
              </a:ext>
            </a:extLst>
          </p:cNvPr>
          <p:cNvSpPr txBox="1"/>
          <p:nvPr/>
        </p:nvSpPr>
        <p:spPr>
          <a:xfrm>
            <a:off x="4952546" y="681157"/>
            <a:ext cx="2286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616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25478E-738A-44CF-8137-10B46039AB67}"/>
              </a:ext>
            </a:extLst>
          </p:cNvPr>
          <p:cNvGrpSpPr/>
          <p:nvPr/>
        </p:nvGrpSpPr>
        <p:grpSpPr>
          <a:xfrm>
            <a:off x="580323" y="1402077"/>
            <a:ext cx="3031557" cy="4358646"/>
            <a:chOff x="580323" y="1402077"/>
            <a:chExt cx="3031557" cy="43586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62446A-A77C-4C6E-B298-F9665F8C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23" y="1402077"/>
              <a:ext cx="3031557" cy="3130033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19291C4-6E33-443F-95AE-FE972ED27D6E}"/>
                </a:ext>
              </a:extLst>
            </p:cNvPr>
            <p:cNvSpPr/>
            <p:nvPr/>
          </p:nvSpPr>
          <p:spPr>
            <a:xfrm>
              <a:off x="1066131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SpiderMonkey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AD1133-D249-4AF2-8ED1-6D932DDEC506}"/>
              </a:ext>
            </a:extLst>
          </p:cNvPr>
          <p:cNvGrpSpPr/>
          <p:nvPr/>
        </p:nvGrpSpPr>
        <p:grpSpPr>
          <a:xfrm>
            <a:off x="8138774" y="1043045"/>
            <a:ext cx="3848099" cy="4717678"/>
            <a:chOff x="4171950" y="1043045"/>
            <a:chExt cx="3848099" cy="47176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36B104B-89AB-41D7-B5C6-DBE5FF232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50" y="1043045"/>
              <a:ext cx="3848099" cy="3848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8B3CF5-959D-40C4-A602-9B191DE44743}"/>
                </a:ext>
              </a:extLst>
            </p:cNvPr>
            <p:cNvSpPr/>
            <p:nvPr/>
          </p:nvSpPr>
          <p:spPr>
            <a:xfrm>
              <a:off x="5066029" y="5151123"/>
              <a:ext cx="2267004" cy="609600"/>
            </a:xfrm>
            <a:prstGeom prst="roundRect">
              <a:avLst>
                <a:gd name="adj" fmla="val 36458"/>
              </a:avLst>
            </a:prstGeom>
            <a:solidFill>
              <a:srgbClr val="0DA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Chromium / 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CFC3F9-CCDE-431A-B31F-713E89BE8EDA}"/>
              </a:ext>
            </a:extLst>
          </p:cNvPr>
          <p:cNvGrpSpPr/>
          <p:nvPr/>
        </p:nvGrpSpPr>
        <p:grpSpPr>
          <a:xfrm>
            <a:off x="4061768" y="1115187"/>
            <a:ext cx="3627118" cy="4645536"/>
            <a:chOff x="8305803" y="1153536"/>
            <a:chExt cx="3627118" cy="464553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59D2025-B1EB-4C80-9AF4-4007123A9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3" y="1153536"/>
              <a:ext cx="3627118" cy="3627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97F5A1-9C2A-46AB-99DD-A155BD03CCA6}"/>
                </a:ext>
              </a:extLst>
            </p:cNvPr>
            <p:cNvSpPr/>
            <p:nvPr/>
          </p:nvSpPr>
          <p:spPr>
            <a:xfrm>
              <a:off x="9089392" y="5189472"/>
              <a:ext cx="2059940" cy="609600"/>
            </a:xfrm>
            <a:prstGeom prst="roundRect">
              <a:avLst>
                <a:gd name="adj" fmla="val 3645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V8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0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58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Browser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8435D3-9777-4B8F-B813-8EA85F938120}"/>
              </a:ext>
            </a:extLst>
          </p:cNvPr>
          <p:cNvSpPr/>
          <p:nvPr/>
        </p:nvSpPr>
        <p:spPr>
          <a:xfrm>
            <a:off x="2418735" y="2558844"/>
            <a:ext cx="2850031" cy="870155"/>
          </a:xfrm>
          <a:custGeom>
            <a:avLst/>
            <a:gdLst>
              <a:gd name="connsiteX0" fmla="*/ 2433483 w 2433483"/>
              <a:gd name="connsiteY0" fmla="*/ 870155 h 870155"/>
              <a:gd name="connsiteX1" fmla="*/ 678425 w 2433483"/>
              <a:gd name="connsiteY1" fmla="*/ 722671 h 870155"/>
              <a:gd name="connsiteX2" fmla="*/ 0 w 2433483"/>
              <a:gd name="connsiteY2" fmla="*/ 0 h 870155"/>
              <a:gd name="connsiteX3" fmla="*/ 0 w 2433483"/>
              <a:gd name="connsiteY3" fmla="*/ 0 h 87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483" h="870155">
                <a:moveTo>
                  <a:pt x="2433483" y="870155"/>
                </a:moveTo>
                <a:cubicBezTo>
                  <a:pt x="1758744" y="868926"/>
                  <a:pt x="1084005" y="867697"/>
                  <a:pt x="678425" y="722671"/>
                </a:cubicBezTo>
                <a:cubicBezTo>
                  <a:pt x="272845" y="577645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40977-E8CF-4835-A27A-E6A5AC12D709}"/>
              </a:ext>
            </a:extLst>
          </p:cNvPr>
          <p:cNvSpPr txBox="1"/>
          <p:nvPr/>
        </p:nvSpPr>
        <p:spPr>
          <a:xfrm>
            <a:off x="752167" y="1828369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JavaScript Engine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2FC087-30AA-405C-AECB-38B4CF011904}"/>
              </a:ext>
            </a:extLst>
          </p:cNvPr>
          <p:cNvCxnSpPr>
            <a:cxnSpLocks/>
          </p:cNvCxnSpPr>
          <p:nvPr/>
        </p:nvCxnSpPr>
        <p:spPr>
          <a:xfrm flipV="1">
            <a:off x="7905135" y="2227006"/>
            <a:ext cx="1868130" cy="1201993"/>
          </a:xfrm>
          <a:prstGeom prst="straightConnector1">
            <a:avLst/>
          </a:prstGeom>
          <a:noFill/>
          <a:ln w="6350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DD5909-B70C-45A4-A883-53F45BBEB7A5}"/>
              </a:ext>
            </a:extLst>
          </p:cNvPr>
          <p:cNvSpPr txBox="1"/>
          <p:nvPr/>
        </p:nvSpPr>
        <p:spPr>
          <a:xfrm>
            <a:off x="8752879" y="1566759"/>
            <a:ext cx="3373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Runtime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215494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0445519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03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94413C-8C8F-4712-99E0-65B24DCE9D27}"/>
              </a:ext>
            </a:extLst>
          </p:cNvPr>
          <p:cNvCxnSpPr>
            <a:cxnSpLocks/>
          </p:cNvCxnSpPr>
          <p:nvPr/>
        </p:nvCxnSpPr>
        <p:spPr>
          <a:xfrm>
            <a:off x="2353456" y="4721902"/>
            <a:ext cx="7060367" cy="0"/>
          </a:xfrm>
          <a:prstGeom prst="straightConnector1">
            <a:avLst/>
          </a:prstGeom>
          <a:ln w="635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EE6D28-C6E5-46DB-BDCE-03122A69E590}"/>
              </a:ext>
            </a:extLst>
          </p:cNvPr>
          <p:cNvCxnSpPr/>
          <p:nvPr/>
        </p:nvCxnSpPr>
        <p:spPr>
          <a:xfrm>
            <a:off x="5396459" y="3518941"/>
            <a:ext cx="0" cy="1202961"/>
          </a:xfrm>
          <a:prstGeom prst="line">
            <a:avLst/>
          </a:prstGeom>
          <a:ln w="76200">
            <a:solidFill>
              <a:srgbClr val="86FF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2668249" y="3858812"/>
            <a:ext cx="2580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6FFFB"/>
                </a:solidFill>
              </a:rPr>
              <a:t>JS in browsers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C16FB-9C7F-44D0-9829-7FF5E0AB5EF0}"/>
              </a:ext>
            </a:extLst>
          </p:cNvPr>
          <p:cNvSpPr txBox="1"/>
          <p:nvPr/>
        </p:nvSpPr>
        <p:spPr>
          <a:xfrm>
            <a:off x="4903375" y="4850315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4D8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0946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30707FE-3A8A-4EF3-A539-81D0A5708902}"/>
              </a:ext>
            </a:extLst>
          </p:cNvPr>
          <p:cNvSpPr txBox="1"/>
          <p:nvPr/>
        </p:nvSpPr>
        <p:spPr>
          <a:xfrm>
            <a:off x="4824658" y="2721114"/>
            <a:ext cx="2542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Ryan Dahl</a:t>
            </a:r>
          </a:p>
        </p:txBody>
      </p:sp>
    </p:spTree>
    <p:extLst>
      <p:ext uri="{BB962C8B-B14F-4D97-AF65-F5344CB8AC3E}">
        <p14:creationId xmlns:p14="http://schemas.microsoft.com/office/powerpoint/2010/main" val="3201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3615128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5304276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5268766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5781650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91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12611644" y="1650609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33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257559872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</p:txBody>
      </p:sp>
    </p:spTree>
    <p:extLst>
      <p:ext uri="{BB962C8B-B14F-4D97-AF65-F5344CB8AC3E}">
        <p14:creationId xmlns:p14="http://schemas.microsoft.com/office/powerpoint/2010/main" val="3420931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6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D12545-12EE-4B35-9737-70571877212D}"/>
              </a:ext>
            </a:extLst>
          </p:cNvPr>
          <p:cNvSpPr txBox="1"/>
          <p:nvPr/>
        </p:nvSpPr>
        <p:spPr>
          <a:xfrm>
            <a:off x="1319134" y="2008682"/>
            <a:ext cx="67393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3200" strike="sngStrike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(‘ ’);</a:t>
            </a:r>
          </a:p>
          <a:p>
            <a:endParaRPr lang="en-US" sz="3200" dirty="0">
              <a:solidFill>
                <a:schemeClr val="accent4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fs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.readFile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accent4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http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.createServer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3200" strike="sngStrike" dirty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5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2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2C4AA3-3219-45DA-B647-BFBC87F5D685}"/>
              </a:ext>
            </a:extLst>
          </p:cNvPr>
          <p:cNvSpPr/>
          <p:nvPr/>
        </p:nvSpPr>
        <p:spPr>
          <a:xfrm>
            <a:off x="901425" y="1621113"/>
            <a:ext cx="4961744" cy="3615773"/>
          </a:xfrm>
          <a:prstGeom prst="roundRect">
            <a:avLst/>
          </a:prstGeom>
          <a:solidFill>
            <a:srgbClr val="501D8C"/>
          </a:solidFill>
          <a:ln w="120650">
            <a:solidFill>
              <a:srgbClr val="885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ED419-AEF5-4CDE-8E17-43D846743531}"/>
              </a:ext>
            </a:extLst>
          </p:cNvPr>
          <p:cNvSpPr txBox="1"/>
          <p:nvPr/>
        </p:nvSpPr>
        <p:spPr>
          <a:xfrm>
            <a:off x="2590573" y="1002891"/>
            <a:ext cx="1488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Chrome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657E52B-F057-4805-AA9A-26FF4D389C32}"/>
              </a:ext>
            </a:extLst>
          </p:cNvPr>
          <p:cNvSpPr/>
          <p:nvPr/>
        </p:nvSpPr>
        <p:spPr>
          <a:xfrm>
            <a:off x="2555063" y="2826169"/>
            <a:ext cx="1654468" cy="1205661"/>
          </a:xfrm>
          <a:prstGeom prst="roundRect">
            <a:avLst/>
          </a:prstGeom>
          <a:solidFill>
            <a:srgbClr val="F4D86A"/>
          </a:solidFill>
          <a:ln w="1206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3E231-968A-4E40-9266-8D1C65EFA50B}"/>
              </a:ext>
            </a:extLst>
          </p:cNvPr>
          <p:cNvSpPr txBox="1"/>
          <p:nvPr/>
        </p:nvSpPr>
        <p:spPr>
          <a:xfrm>
            <a:off x="3067947" y="319816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V8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CD4BE-6520-4B8F-BD88-29D5C6A63CF6}"/>
              </a:ext>
            </a:extLst>
          </p:cNvPr>
          <p:cNvGrpSpPr/>
          <p:nvPr/>
        </p:nvGrpSpPr>
        <p:grpSpPr>
          <a:xfrm>
            <a:off x="6376053" y="1621113"/>
            <a:ext cx="4961744" cy="3615773"/>
            <a:chOff x="3615128" y="1621113"/>
            <a:chExt cx="4961744" cy="36157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B2F1F4-BE80-42D3-8C03-B2FD066917E1}"/>
                </a:ext>
              </a:extLst>
            </p:cNvPr>
            <p:cNvSpPr/>
            <p:nvPr/>
          </p:nvSpPr>
          <p:spPr>
            <a:xfrm>
              <a:off x="3615128" y="1621113"/>
              <a:ext cx="4961744" cy="3615773"/>
            </a:xfrm>
            <a:prstGeom prst="roundRect">
              <a:avLst/>
            </a:prstGeom>
            <a:solidFill>
              <a:srgbClr val="A5ED65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40E669-CE67-431D-99BF-F3BCBC8630A0}"/>
                </a:ext>
              </a:extLst>
            </p:cNvPr>
            <p:cNvSpPr/>
            <p:nvPr/>
          </p:nvSpPr>
          <p:spPr>
            <a:xfrm>
              <a:off x="5268766" y="2826169"/>
              <a:ext cx="1654468" cy="1205661"/>
            </a:xfrm>
            <a:prstGeom prst="roundRect">
              <a:avLst/>
            </a:prstGeom>
            <a:solidFill>
              <a:srgbClr val="F4D86A"/>
            </a:solidFill>
            <a:ln w="1206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18C9AD-C4DA-4CB6-922A-C02E1F7F1329}"/>
                </a:ext>
              </a:extLst>
            </p:cNvPr>
            <p:cNvSpPr txBox="1"/>
            <p:nvPr/>
          </p:nvSpPr>
          <p:spPr>
            <a:xfrm>
              <a:off x="5781650" y="3198166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V8</a:t>
              </a:r>
              <a:endParaRPr lang="en-US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D000BE-DB52-4A90-8523-C692CA72E5EE}"/>
              </a:ext>
            </a:extLst>
          </p:cNvPr>
          <p:cNvSpPr txBox="1"/>
          <p:nvPr/>
        </p:nvSpPr>
        <p:spPr>
          <a:xfrm>
            <a:off x="7976106" y="1002891"/>
            <a:ext cx="1761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Node.exe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4417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C3DB5-7205-478D-B93C-9C3B2256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357" y="0"/>
            <a:ext cx="10972800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40D1683-C6F9-4C56-8A23-43FC55D1654A}"/>
              </a:ext>
            </a:extLst>
          </p:cNvPr>
          <p:cNvSpPr/>
          <p:nvPr/>
        </p:nvSpPr>
        <p:spPr>
          <a:xfrm>
            <a:off x="8653043" y="1439339"/>
            <a:ext cx="2979174" cy="1666567"/>
          </a:xfrm>
          <a:prstGeom prst="wedgeRoundRectCallout">
            <a:avLst>
              <a:gd name="adj1" fmla="val -85072"/>
              <a:gd name="adj2" fmla="val 126245"/>
              <a:gd name="adj3" fmla="val 16667"/>
            </a:avLst>
          </a:prstGeom>
          <a:solidFill>
            <a:srgbClr val="F4D86A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/>
                </a:solidFill>
              </a:rPr>
              <a:t>I prefer Node to C#</a:t>
            </a:r>
          </a:p>
        </p:txBody>
      </p:sp>
    </p:spTree>
    <p:extLst>
      <p:ext uri="{BB962C8B-B14F-4D97-AF65-F5344CB8AC3E}">
        <p14:creationId xmlns:p14="http://schemas.microsoft.com/office/powerpoint/2010/main" val="29988556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3387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MongoDB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source-available cross-platform </a:t>
            </a:r>
            <a:r>
              <a:rPr lang="en-US" sz="24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document-oriented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program. Classified as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NoSQL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database program, MongoDB uses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JSON-like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documents with optional schemas.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64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Node is NOT a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programming language!</a:t>
            </a:r>
          </a:p>
        </p:txBody>
      </p:sp>
    </p:spTree>
    <p:extLst>
      <p:ext uri="{BB962C8B-B14F-4D97-AF65-F5344CB8AC3E}">
        <p14:creationId xmlns:p14="http://schemas.microsoft.com/office/powerpoint/2010/main" val="17775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E6B260-1E9D-4E3E-B09F-61C68D7A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55" y="1474838"/>
            <a:ext cx="5859147" cy="915784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95272B-D9BC-4E69-9A9E-401CB34DB0C6}"/>
              </a:ext>
            </a:extLst>
          </p:cNvPr>
          <p:cNvSpPr/>
          <p:nvPr/>
        </p:nvSpPr>
        <p:spPr>
          <a:xfrm>
            <a:off x="7909246" y="2455486"/>
            <a:ext cx="2979174" cy="1666567"/>
          </a:xfrm>
          <a:prstGeom prst="wedgeRoundRectCallout">
            <a:avLst>
              <a:gd name="adj1" fmla="val -77764"/>
              <a:gd name="adj2" fmla="val -36615"/>
              <a:gd name="adj3" fmla="val 16667"/>
            </a:avLst>
          </a:prstGeom>
          <a:solidFill>
            <a:srgbClr val="A5ED65"/>
          </a:solidFill>
          <a:ln w="101600">
            <a:solidFill>
              <a:srgbClr val="74D9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 prefer Node to ASP.NET</a:t>
            </a:r>
          </a:p>
        </p:txBody>
      </p:sp>
    </p:spTree>
    <p:extLst>
      <p:ext uri="{BB962C8B-B14F-4D97-AF65-F5344CB8AC3E}">
        <p14:creationId xmlns:p14="http://schemas.microsoft.com/office/powerpoint/2010/main" val="712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3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10F6-9362-447E-94A0-80ACEC5A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Node is NOT a framework!</a:t>
            </a:r>
          </a:p>
        </p:txBody>
      </p:sp>
    </p:spTree>
    <p:extLst>
      <p:ext uri="{BB962C8B-B14F-4D97-AF65-F5344CB8AC3E}">
        <p14:creationId xmlns:p14="http://schemas.microsoft.com/office/powerpoint/2010/main" val="21270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runtime environment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 executing JavaScript code</a:t>
            </a:r>
          </a:p>
        </p:txBody>
      </p:sp>
    </p:spTree>
    <p:extLst>
      <p:ext uri="{BB962C8B-B14F-4D97-AF65-F5344CB8AC3E}">
        <p14:creationId xmlns:p14="http://schemas.microsoft.com/office/powerpoint/2010/main" val="32126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0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B87A5-625B-4ED4-BF2C-E2CAE6D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solidFill>
                  <a:schemeClr val="bg1"/>
                </a:solidFill>
              </a:rPr>
              <a:t>Highly-scalable, data-intensive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and real-time apps</a:t>
            </a:r>
          </a:p>
        </p:txBody>
      </p:sp>
    </p:spTree>
    <p:extLst>
      <p:ext uri="{BB962C8B-B14F-4D97-AF65-F5344CB8AC3E}">
        <p14:creationId xmlns:p14="http://schemas.microsoft.com/office/powerpoint/2010/main" val="32668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8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How NodeJS works ??</a:t>
            </a:r>
          </a:p>
        </p:txBody>
      </p:sp>
    </p:spTree>
    <p:extLst>
      <p:ext uri="{BB962C8B-B14F-4D97-AF65-F5344CB8AC3E}">
        <p14:creationId xmlns:p14="http://schemas.microsoft.com/office/powerpoint/2010/main" val="1022614022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rgbClr val="00B0F0"/>
                </a:solidFill>
              </a:rPr>
              <a:t>ASYNCHRONOUS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311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Non-blocking</a:t>
            </a:r>
          </a:p>
        </p:txBody>
      </p:sp>
    </p:spTree>
    <p:extLst>
      <p:ext uri="{BB962C8B-B14F-4D97-AF65-F5344CB8AC3E}">
        <p14:creationId xmlns:p14="http://schemas.microsoft.com/office/powerpoint/2010/main" val="1590798903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8E26B1-D41C-4422-B2B3-EAF62D3D99FD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chemeClr val="accent2"/>
                </a:solidFill>
              </a:rPr>
              <a:t>SYNCHRONOUS</a:t>
            </a:r>
            <a:r>
              <a:rPr lang="en-US" sz="5400" b="1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34012-C9F4-4623-8D1F-C31FC89BE5D7}"/>
              </a:ext>
            </a:extLst>
          </p:cNvPr>
          <p:cNvSpPr txBox="1"/>
          <p:nvPr/>
        </p:nvSpPr>
        <p:spPr>
          <a:xfrm>
            <a:off x="4536919" y="1608083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3112866314"/>
      </p:ext>
    </p:extLst>
  </p:cSld>
  <p:clrMapOvr>
    <a:masterClrMapping/>
  </p:clrMapOvr>
  <p:transition spd="slow">
    <p:cover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2023745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1272635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/>
          <p:nvPr/>
        </p:nvCxnSpPr>
        <p:spPr>
          <a:xfrm>
            <a:off x="4579620" y="202374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/>
          <p:nvPr/>
        </p:nvCxnSpPr>
        <p:spPr>
          <a:xfrm>
            <a:off x="4579620" y="2980186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1484279"/>
            <a:ext cx="122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967335"/>
            <a:ext cx="140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3198167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3142991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89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1CA-158F-4439-8522-CC4AC3E7C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1" y="1203934"/>
            <a:ext cx="2028399" cy="120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F26D5D-EA4D-42F3-84A4-AA44170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09" y="452824"/>
            <a:ext cx="1921719" cy="209330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05B88C-F614-4084-9B38-2651B8166A5C}"/>
              </a:ext>
            </a:extLst>
          </p:cNvPr>
          <p:cNvCxnSpPr>
            <a:cxnSpLocks/>
          </p:cNvCxnSpPr>
          <p:nvPr/>
        </p:nvCxnSpPr>
        <p:spPr>
          <a:xfrm>
            <a:off x="4579620" y="1203934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7C37EC-7181-4A6B-8016-C82B08B58B15}"/>
              </a:ext>
            </a:extLst>
          </p:cNvPr>
          <p:cNvCxnSpPr>
            <a:cxnSpLocks/>
          </p:cNvCxnSpPr>
          <p:nvPr/>
        </p:nvCxnSpPr>
        <p:spPr>
          <a:xfrm>
            <a:off x="4579620" y="2160375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905E8FA-9C1B-4AA6-B5B2-0E05994BD126}"/>
              </a:ext>
            </a:extLst>
          </p:cNvPr>
          <p:cNvSpPr txBox="1"/>
          <p:nvPr/>
        </p:nvSpPr>
        <p:spPr>
          <a:xfrm>
            <a:off x="5485064" y="664468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B1640-A3E3-4063-9786-2CFAC383CEBC}"/>
              </a:ext>
            </a:extLst>
          </p:cNvPr>
          <p:cNvSpPr txBox="1"/>
          <p:nvPr/>
        </p:nvSpPr>
        <p:spPr>
          <a:xfrm>
            <a:off x="5491227" y="2147524"/>
            <a:ext cx="140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Response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0273-7D71-4ECD-9CAF-C8907B7E6C96}"/>
              </a:ext>
            </a:extLst>
          </p:cNvPr>
          <p:cNvSpPr txBox="1"/>
          <p:nvPr/>
        </p:nvSpPr>
        <p:spPr>
          <a:xfrm>
            <a:off x="2981456" y="2378356"/>
            <a:ext cx="72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F6ECB7-BFE0-4657-929C-FBAB62584AF6}"/>
              </a:ext>
            </a:extLst>
          </p:cNvPr>
          <p:cNvSpPr txBox="1"/>
          <p:nvPr/>
        </p:nvSpPr>
        <p:spPr>
          <a:xfrm>
            <a:off x="8483275" y="2323180"/>
            <a:ext cx="78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D7A1C-40EA-45D3-95C9-0F62D2616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1" y="3922110"/>
            <a:ext cx="1545514" cy="1545514"/>
          </a:xfrm>
          <a:prstGeom prst="rect">
            <a:avLst/>
          </a:prstGeom>
        </p:spPr>
      </p:pic>
      <p:pic>
        <p:nvPicPr>
          <p:cNvPr id="1026" name="Picture 2" descr="Google Logo clipart transparent - Clipart World">
            <a:extLst>
              <a:ext uri="{FF2B5EF4-FFF2-40B4-BE49-F238E27FC236}">
                <a16:creationId xmlns:a16="http://schemas.microsoft.com/office/drawing/2014/main" id="{A563032D-A515-4272-A4C5-958478027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9" y="3921482"/>
            <a:ext cx="1497932" cy="15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0CE47B-AFCC-4B8E-AA2A-A9ECCD40CB8C}"/>
              </a:ext>
            </a:extLst>
          </p:cNvPr>
          <p:cNvCxnSpPr>
            <a:cxnSpLocks/>
          </p:cNvCxnSpPr>
          <p:nvPr/>
        </p:nvCxnSpPr>
        <p:spPr>
          <a:xfrm>
            <a:off x="4388855" y="43574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84DF93-893A-49DA-A86F-9888F8C642F6}"/>
              </a:ext>
            </a:extLst>
          </p:cNvPr>
          <p:cNvCxnSpPr>
            <a:cxnSpLocks/>
          </p:cNvCxnSpPr>
          <p:nvPr/>
        </p:nvCxnSpPr>
        <p:spPr>
          <a:xfrm>
            <a:off x="4388855" y="5023248"/>
            <a:ext cx="3032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71EF38-6995-4C62-AE13-DF3B9B8E0081}"/>
              </a:ext>
            </a:extLst>
          </p:cNvPr>
          <p:cNvSpPr txBox="1"/>
          <p:nvPr/>
        </p:nvSpPr>
        <p:spPr>
          <a:xfrm>
            <a:off x="5294299" y="3817982"/>
            <a:ext cx="1221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GET     /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7DF77C-FAFF-477D-845E-7CA3B7808A24}"/>
              </a:ext>
            </a:extLst>
          </p:cNvPr>
          <p:cNvSpPr txBox="1"/>
          <p:nvPr/>
        </p:nvSpPr>
        <p:spPr>
          <a:xfrm>
            <a:off x="5055611" y="5099848"/>
            <a:ext cx="206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 ... 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506A0A-EF28-479D-B60A-DC711E471CC5}"/>
              </a:ext>
            </a:extLst>
          </p:cNvPr>
          <p:cNvSpPr/>
          <p:nvPr/>
        </p:nvSpPr>
        <p:spPr>
          <a:xfrm>
            <a:off x="9456356" y="4011331"/>
            <a:ext cx="781493" cy="734090"/>
          </a:xfrm>
          <a:prstGeom prst="ellipse">
            <a:avLst/>
          </a:prstGeom>
          <a:blipFill dpi="0"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2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8" grpId="1" animBg="1"/>
      <p:bldP spid="18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2017"/>
              <a:gd name="adj2" fmla="val -278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Express.js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, is a back-end web application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framework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Node.js,. It is designed for building web applications and APIs. It has been called the de facto standard server framework for Node.js.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6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01" y="2783144"/>
            <a:ext cx="944484" cy="9506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814985" y="2783144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751344" y="2934004"/>
            <a:ext cx="701667" cy="776175"/>
            <a:chOff x="2097255" y="2359742"/>
            <a:chExt cx="849975" cy="940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7" y="2934004"/>
            <a:ext cx="794769" cy="776174"/>
            <a:chOff x="2033221" y="2359742"/>
            <a:chExt cx="962756" cy="94023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7.40741E-7 L 0.36732 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7.40741E-7 L 0.32539 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13F00-17D3-435E-B1F8-79772095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2708262"/>
            <a:ext cx="944485" cy="95065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0428D0-0C3F-443F-84A5-A41941969D76}"/>
              </a:ext>
            </a:extLst>
          </p:cNvPr>
          <p:cNvSpPr/>
          <p:nvPr/>
        </p:nvSpPr>
        <p:spPr>
          <a:xfrm>
            <a:off x="6736564" y="2712935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471F8-87FD-4F25-AD52-46EA2B1323BC}"/>
              </a:ext>
            </a:extLst>
          </p:cNvPr>
          <p:cNvGrpSpPr/>
          <p:nvPr/>
        </p:nvGrpSpPr>
        <p:grpSpPr>
          <a:xfrm>
            <a:off x="477950" y="1739290"/>
            <a:ext cx="713376" cy="4305092"/>
            <a:chOff x="2097255" y="912507"/>
            <a:chExt cx="864159" cy="52150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5DC822-14EE-4A90-B835-F0BFF8E1BEDB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42886C-75AF-4C61-B799-8CE63E74E13A}"/>
                </a:ext>
              </a:extLst>
            </p:cNvPr>
            <p:cNvSpPr txBox="1"/>
            <p:nvPr/>
          </p:nvSpPr>
          <p:spPr>
            <a:xfrm>
              <a:off x="2097255" y="2964427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7336599-7F6A-4FC6-9505-DC3EDCA08800}"/>
                </a:ext>
              </a:extLst>
            </p:cNvPr>
            <p:cNvSpPr/>
            <p:nvPr/>
          </p:nvSpPr>
          <p:spPr>
            <a:xfrm>
              <a:off x="2212258" y="3706875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7904262-3919-4B65-A504-2ECB907B9328}"/>
                </a:ext>
              </a:extLst>
            </p:cNvPr>
            <p:cNvSpPr txBox="1"/>
            <p:nvPr/>
          </p:nvSpPr>
          <p:spPr>
            <a:xfrm>
              <a:off x="2097255" y="431156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F8709E1-242F-4B99-8DE4-7E51727ECA65}"/>
                </a:ext>
              </a:extLst>
            </p:cNvPr>
            <p:cNvSpPr/>
            <p:nvPr/>
          </p:nvSpPr>
          <p:spPr>
            <a:xfrm>
              <a:off x="2212258" y="518731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F0D9A-2AF2-48A1-A69E-F2E36C3628AB}"/>
                </a:ext>
              </a:extLst>
            </p:cNvPr>
            <p:cNvSpPr txBox="1"/>
            <p:nvPr/>
          </p:nvSpPr>
          <p:spPr>
            <a:xfrm>
              <a:off x="2097255" y="5792000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20CCF2-23D7-45DB-BB79-D68996F27437}"/>
                </a:ext>
              </a:extLst>
            </p:cNvPr>
            <p:cNvSpPr/>
            <p:nvPr/>
          </p:nvSpPr>
          <p:spPr>
            <a:xfrm>
              <a:off x="2226442" y="912507"/>
              <a:ext cx="604684" cy="604683"/>
            </a:xfrm>
            <a:prstGeom prst="rect">
              <a:avLst/>
            </a:prstGeom>
            <a:solidFill>
              <a:srgbClr val="00B050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8425BD2-9E79-47B3-B914-E90D050FE21C}"/>
                </a:ext>
              </a:extLst>
            </p:cNvPr>
            <p:cNvSpPr txBox="1"/>
            <p:nvPr/>
          </p:nvSpPr>
          <p:spPr>
            <a:xfrm>
              <a:off x="2111439" y="1517192"/>
              <a:ext cx="849975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Request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02CDE-9AFB-4122-A6E2-F9C947E114A6}"/>
              </a:ext>
            </a:extLst>
          </p:cNvPr>
          <p:cNvGrpSpPr/>
          <p:nvPr/>
        </p:nvGrpSpPr>
        <p:grpSpPr>
          <a:xfrm>
            <a:off x="6994938" y="1739290"/>
            <a:ext cx="831194" cy="4307378"/>
            <a:chOff x="2033221" y="912506"/>
            <a:chExt cx="1006880" cy="52178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AFD664-D530-42D2-A6E6-97385F340923}"/>
                </a:ext>
              </a:extLst>
            </p:cNvPr>
            <p:cNvSpPr/>
            <p:nvPr/>
          </p:nvSpPr>
          <p:spPr>
            <a:xfrm>
              <a:off x="2212258" y="2359742"/>
              <a:ext cx="604684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8CAD7-2A82-4592-A44F-D566A8E8E713}"/>
                </a:ext>
              </a:extLst>
            </p:cNvPr>
            <p:cNvSpPr txBox="1"/>
            <p:nvPr/>
          </p:nvSpPr>
          <p:spPr>
            <a:xfrm>
              <a:off x="2033221" y="296442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E664D2-75B3-411D-AD0C-1601E5488702}"/>
                </a:ext>
              </a:extLst>
            </p:cNvPr>
            <p:cNvSpPr/>
            <p:nvPr/>
          </p:nvSpPr>
          <p:spPr>
            <a:xfrm>
              <a:off x="2212258" y="912506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CBD029-F484-43E5-82F8-9E8F3A8BF84E}"/>
                </a:ext>
              </a:extLst>
            </p:cNvPr>
            <p:cNvSpPr txBox="1"/>
            <p:nvPr/>
          </p:nvSpPr>
          <p:spPr>
            <a:xfrm>
              <a:off x="2033221" y="151719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AD58FF-DD0E-4E4A-B373-4CBFECC9E73E}"/>
                </a:ext>
              </a:extLst>
            </p:cNvPr>
            <p:cNvSpPr/>
            <p:nvPr/>
          </p:nvSpPr>
          <p:spPr>
            <a:xfrm>
              <a:off x="2255322" y="3773772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A6CFCB-AC23-4C15-BA7C-F93C8519A870}"/>
                </a:ext>
              </a:extLst>
            </p:cNvPr>
            <p:cNvSpPr txBox="1"/>
            <p:nvPr/>
          </p:nvSpPr>
          <p:spPr>
            <a:xfrm>
              <a:off x="2076285" y="4378456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B22BAC6-BCFF-47F2-8B3F-4D74586A7C78}"/>
                </a:ext>
              </a:extLst>
            </p:cNvPr>
            <p:cNvSpPr/>
            <p:nvPr/>
          </p:nvSpPr>
          <p:spPr>
            <a:xfrm>
              <a:off x="2256382" y="5190087"/>
              <a:ext cx="604683" cy="604684"/>
            </a:xfrm>
            <a:prstGeom prst="rect">
              <a:avLst/>
            </a:prstGeom>
            <a:solidFill>
              <a:schemeClr val="accent2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2B1CA03-1788-4BBC-97C7-743D2977D2F3}"/>
                </a:ext>
              </a:extLst>
            </p:cNvPr>
            <p:cNvSpPr txBox="1"/>
            <p:nvPr/>
          </p:nvSpPr>
          <p:spPr>
            <a:xfrm>
              <a:off x="2077345" y="5794770"/>
              <a:ext cx="962756" cy="335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Response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A8B0C33-DA97-430B-B704-DE772056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3900995"/>
            <a:ext cx="944484" cy="95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D030E5-E38D-4D56-B91C-A10AC19B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3" y="5093726"/>
            <a:ext cx="944484" cy="9506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E806AF-0412-4C3F-9661-DFB45A02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92" y="1513548"/>
            <a:ext cx="944485" cy="950658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60122E87-E6E1-4A3B-8F4E-B13187E4E298}"/>
              </a:ext>
            </a:extLst>
          </p:cNvPr>
          <p:cNvSpPr/>
          <p:nvPr/>
        </p:nvSpPr>
        <p:spPr>
          <a:xfrm>
            <a:off x="6732977" y="1512522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0D83190-2588-41A5-9FD3-25662D1B91CE}"/>
              </a:ext>
            </a:extLst>
          </p:cNvPr>
          <p:cNvSpPr/>
          <p:nvPr/>
        </p:nvSpPr>
        <p:spPr>
          <a:xfrm>
            <a:off x="6732977" y="3907649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A1652C-E1B2-49A3-BB7F-273AD13B9400}"/>
              </a:ext>
            </a:extLst>
          </p:cNvPr>
          <p:cNvSpPr/>
          <p:nvPr/>
        </p:nvSpPr>
        <p:spPr>
          <a:xfrm>
            <a:off x="6732977" y="5095526"/>
            <a:ext cx="359904" cy="391894"/>
          </a:xfrm>
          <a:prstGeom prst="ellipse">
            <a:avLst/>
          </a:prstGeom>
          <a:blipFill dpi="0"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1.11111E-6 L 0.36732 -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0.32539 -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066127"/>
      </p:ext>
    </p:extLst>
  </p:cSld>
  <p:clrMapOvr>
    <a:masterClrMapping/>
  </p:clrMapOvr>
  <p:transition spd="slow">
    <p:push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6EE161-1E5D-44DE-BA00-CC01C76CBA5C}"/>
              </a:ext>
            </a:extLst>
          </p:cNvPr>
          <p:cNvGrpSpPr/>
          <p:nvPr/>
        </p:nvGrpSpPr>
        <p:grpSpPr>
          <a:xfrm>
            <a:off x="1934149" y="1669694"/>
            <a:ext cx="4114800" cy="2960934"/>
            <a:chOff x="1450428" y="1023308"/>
            <a:chExt cx="4114800" cy="2960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67699C-DE09-43D0-9328-10DF533D5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549E7-BA8E-4248-A65E-F85C4A5B9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53F379C-FD54-4623-A038-FA9C7ED4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83409E-A542-4868-8D29-997A13A9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54F124-09B0-4799-B6D1-B08E4254E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85E2C-6EC7-429C-9F5F-1D823DF9C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BE2340-909F-46BE-A02A-A734EB90B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B8C736-7BD1-4E5A-B040-75105B2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092806-C8D1-4042-AA98-6DDFAC2F0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4FB2CEB-8B0A-469D-AE56-3941A5021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1A1E8D-AC58-40BF-8A71-1CEF6978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A5CBEE-3248-46F5-9028-414291FCA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BC6584E-E581-4192-BF36-E3376BCA3B9D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4790C69-7A7D-450C-A2FF-C8E83C9F4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4163D-C0EC-416A-8AC3-79537C10A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DA111E-1AAF-483E-AFB9-51210D0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681959-5CC0-4493-B8D6-02B176607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497A693-3A70-4E6E-B7D0-4DC1E9E7D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3C4361-C97D-48A2-A9E3-4F3A34EB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1D3511-0EDD-4E21-B2C7-B03AD167ADC7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A18F9D-2D48-4431-ACEB-7921E1655816}"/>
              </a:ext>
            </a:extLst>
          </p:cNvPr>
          <p:cNvGrpSpPr/>
          <p:nvPr/>
        </p:nvGrpSpPr>
        <p:grpSpPr>
          <a:xfrm>
            <a:off x="6600742" y="1653928"/>
            <a:ext cx="4114800" cy="2960934"/>
            <a:chOff x="1450428" y="1023308"/>
            <a:chExt cx="4114800" cy="296093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5940EF-E0A5-4E4E-82AA-8F72163C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5" y="2168416"/>
              <a:ext cx="828675" cy="2667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2DAE0CC-9AC2-48FE-9B55-6AC8300A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6" y="2168416"/>
              <a:ext cx="828675" cy="2667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9267DD4-F639-45AE-AD47-80DA78ED9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5" y="2168416"/>
              <a:ext cx="828675" cy="266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F7013B8-B406-4620-9F77-B8F43A7E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4" y="2168416"/>
              <a:ext cx="828675" cy="2667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2F55A19-1EAA-4D58-BAD4-AE2D5BBF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3" y="2168416"/>
              <a:ext cx="828675" cy="266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AD6D964-C737-47BD-957A-AD3B7435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2" y="2168416"/>
              <a:ext cx="828675" cy="2667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496DF3-6353-4285-8D7B-51F46334C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20464" y="3114348"/>
              <a:ext cx="828675" cy="2667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E8C55BD-9521-4E8F-90EC-AB2E7441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099265" y="3114348"/>
              <a:ext cx="828675" cy="2667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56186B-66D0-4D90-A86C-BBB367949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678064" y="3114348"/>
              <a:ext cx="828675" cy="266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661335-093A-4AEA-A111-8F95ABC19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256863" y="3114348"/>
              <a:ext cx="828675" cy="2667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A2AE15-BB39-4443-BDCA-DCEEBE6F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835662" y="3114348"/>
              <a:ext cx="828675" cy="266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6D38349-1C8E-429E-A3E6-DF83F1886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414461" y="3114348"/>
              <a:ext cx="828675" cy="266700"/>
            </a:xfrm>
            <a:prstGeom prst="rect">
              <a:avLst/>
            </a:prstGeom>
          </p:spPr>
        </p:pic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0942361-2AB9-4477-B091-E642AD7D75C7}"/>
                </a:ext>
              </a:extLst>
            </p:cNvPr>
            <p:cNvSpPr/>
            <p:nvPr/>
          </p:nvSpPr>
          <p:spPr>
            <a:xfrm>
              <a:off x="1450428" y="1608083"/>
              <a:ext cx="4114800" cy="2376159"/>
            </a:xfrm>
            <a:prstGeom prst="roundRect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03DEDA6-27F6-4D9E-8C86-4E6A8FF42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41663" y="2168417"/>
              <a:ext cx="828675" cy="2667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EBAD6B-9498-4916-A141-8AC0079A0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2175315"/>
              <a:ext cx="828675" cy="2667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34ABBC7-EC88-422D-848F-46F00371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4056" y="2168416"/>
              <a:ext cx="828675" cy="2667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E4588FE-B827-4ED8-8442-6F68549A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966036" y="3114348"/>
              <a:ext cx="828675" cy="2667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9A9346D-73A2-4F28-AAFA-A37090836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362860" y="3114349"/>
              <a:ext cx="828675" cy="2667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D79A7D-87B8-40FC-9B7F-6436FA360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788438" y="3116564"/>
              <a:ext cx="828675" cy="2667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D348190-CA27-44EF-900A-EBC75C04DBD8}"/>
                </a:ext>
              </a:extLst>
            </p:cNvPr>
            <p:cNvSpPr txBox="1"/>
            <p:nvPr/>
          </p:nvSpPr>
          <p:spPr>
            <a:xfrm>
              <a:off x="3008092" y="1023308"/>
              <a:ext cx="12777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41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3886929332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240045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</p:spTree>
    <p:extLst>
      <p:ext uri="{BB962C8B-B14F-4D97-AF65-F5344CB8AC3E}">
        <p14:creationId xmlns:p14="http://schemas.microsoft.com/office/powerpoint/2010/main" val="269628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02883" y="3252589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3845832" y="365125"/>
            <a:ext cx="450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Synchronous / blocking </a:t>
            </a:r>
          </a:p>
        </p:txBody>
      </p:sp>
      <p:sp>
        <p:nvSpPr>
          <p:cNvPr id="3" name="Flowchart: Summing Junction 2">
            <a:extLst>
              <a:ext uri="{FF2B5EF4-FFF2-40B4-BE49-F238E27FC236}">
                <a16:creationId xmlns:a16="http://schemas.microsoft.com/office/drawing/2014/main" id="{18AA494C-C19D-4A8F-A2E2-F0304A477786}"/>
              </a:ext>
            </a:extLst>
          </p:cNvPr>
          <p:cNvSpPr/>
          <p:nvPr/>
        </p:nvSpPr>
        <p:spPr>
          <a:xfrm>
            <a:off x="6269719" y="3953428"/>
            <a:ext cx="967692" cy="967692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1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1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9523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630550532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143674" y="2380812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1342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170025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926376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1162186"/>
            <a:ext cx="5827082" cy="3042745"/>
          </a:xfrm>
          <a:prstGeom prst="wedgeRoundRectCallout">
            <a:avLst>
              <a:gd name="adj1" fmla="val -68510"/>
              <a:gd name="adj2" fmla="val 25194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free and open-source front-end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library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building user interfaces based on UI components. React can be used as a base in the development of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single-page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mobile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applications.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5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5049169" y="4260863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32342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AFD-686A-4839-A936-20AA621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4" y="1799324"/>
            <a:ext cx="2527738" cy="1242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F034C-7D59-4FFF-A2D1-FE8F7E1DB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551" y="3815871"/>
            <a:ext cx="2527741" cy="124280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>
            <a:off x="-1095704" y="1551032"/>
            <a:ext cx="2191407" cy="3862552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 err="1"/>
              <a:t>Tyre</a:t>
            </a:r>
            <a:r>
              <a:rPr lang="en-US" sz="4000" dirty="0"/>
              <a:t> Shop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8DC95CF4-B489-409E-B622-4FE1CE900F97}"/>
              </a:ext>
            </a:extLst>
          </p:cNvPr>
          <p:cNvSpPr/>
          <p:nvPr/>
        </p:nvSpPr>
        <p:spPr>
          <a:xfrm>
            <a:off x="1246426" y="3305897"/>
            <a:ext cx="337382" cy="352822"/>
          </a:xfrm>
          <a:prstGeom prst="smileyFace">
            <a:avLst/>
          </a:prstGeom>
          <a:solidFill>
            <a:srgbClr val="86FFFB"/>
          </a:solidFill>
          <a:ln>
            <a:solidFill>
              <a:srgbClr val="3E4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</p:spTree>
    <p:extLst>
      <p:ext uri="{BB962C8B-B14F-4D97-AF65-F5344CB8AC3E}">
        <p14:creationId xmlns:p14="http://schemas.microsoft.com/office/powerpoint/2010/main" val="285420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BCF7-1E96-45BE-BB6F-82A65C51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04FE76-8F92-42D5-8D30-8AF425F22BD4}"/>
              </a:ext>
            </a:extLst>
          </p:cNvPr>
          <p:cNvSpPr/>
          <p:nvPr/>
        </p:nvSpPr>
        <p:spPr>
          <a:xfrm rot="5400000">
            <a:off x="3060763" y="795016"/>
            <a:ext cx="979588" cy="2163568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4000" dirty="0"/>
              <a:t>Node 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647FB-FE17-4E53-93A6-52CDD2ED2894}"/>
              </a:ext>
            </a:extLst>
          </p:cNvPr>
          <p:cNvSpPr txBox="1"/>
          <p:nvPr/>
        </p:nvSpPr>
        <p:spPr>
          <a:xfrm>
            <a:off x="2901950" y="365125"/>
            <a:ext cx="638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Asynchronous / Non-blocking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AAA523A-C12A-4A9A-9CF0-2AF4B6131269}"/>
              </a:ext>
            </a:extLst>
          </p:cNvPr>
          <p:cNvSpPr/>
          <p:nvPr/>
        </p:nvSpPr>
        <p:spPr>
          <a:xfrm>
            <a:off x="1358900" y="4022089"/>
            <a:ext cx="1756229" cy="1756229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FAA4E7-365E-4D67-8B3D-ED2FDEF38DEB}"/>
              </a:ext>
            </a:extLst>
          </p:cNvPr>
          <p:cNvSpPr/>
          <p:nvPr/>
        </p:nvSpPr>
        <p:spPr>
          <a:xfrm>
            <a:off x="4085770" y="4022088"/>
            <a:ext cx="1756229" cy="17562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Request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C1131-6B83-4D8C-8BEB-B1A324964F62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 flipH="1">
            <a:off x="2237015" y="2366594"/>
            <a:ext cx="1313542" cy="1655495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4ADF70-CE53-4DA2-AA6B-459A291E936B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3550557" y="2366594"/>
            <a:ext cx="1413328" cy="1655494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60B225-FBDE-4B21-B9A3-288450FE7D03}"/>
              </a:ext>
            </a:extLst>
          </p:cNvPr>
          <p:cNvGrpSpPr/>
          <p:nvPr/>
        </p:nvGrpSpPr>
        <p:grpSpPr>
          <a:xfrm>
            <a:off x="7561146" y="2960915"/>
            <a:ext cx="2762140" cy="2636022"/>
            <a:chOff x="7192845" y="2249714"/>
            <a:chExt cx="3315499" cy="316411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DEF58A-BA42-400B-A893-F021D4D39DA6}"/>
                </a:ext>
              </a:extLst>
            </p:cNvPr>
            <p:cNvSpPr/>
            <p:nvPr/>
          </p:nvSpPr>
          <p:spPr>
            <a:xfrm>
              <a:off x="7344229" y="2249714"/>
              <a:ext cx="3164115" cy="316411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1059E539-DC4C-48BC-8569-5BACAD82C783}"/>
                </a:ext>
              </a:extLst>
            </p:cNvPr>
            <p:cNvSpPr/>
            <p:nvPr/>
          </p:nvSpPr>
          <p:spPr>
            <a:xfrm>
              <a:off x="7192845" y="3526971"/>
              <a:ext cx="353568" cy="30480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4B5E70-6EA2-47DB-816B-5F99F12C0D8A}"/>
              </a:ext>
            </a:extLst>
          </p:cNvPr>
          <p:cNvSpPr txBox="1"/>
          <p:nvPr/>
        </p:nvSpPr>
        <p:spPr>
          <a:xfrm>
            <a:off x="8210474" y="2163890"/>
            <a:ext cx="1589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Event Loop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79A150-B888-4EEA-8E87-2BCC24206890}"/>
              </a:ext>
            </a:extLst>
          </p:cNvPr>
          <p:cNvSpPr/>
          <p:nvPr/>
        </p:nvSpPr>
        <p:spPr>
          <a:xfrm>
            <a:off x="8386748" y="4022088"/>
            <a:ext cx="1413328" cy="437859"/>
          </a:xfrm>
          <a:prstGeom prst="roundRect">
            <a:avLst/>
          </a:prstGeom>
          <a:solidFill>
            <a:srgbClr val="00E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Feedback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A365D0-4907-4768-81E2-2CF85E45D8A4}"/>
              </a:ext>
            </a:extLst>
          </p:cNvPr>
          <p:cNvCxnSpPr/>
          <p:nvPr/>
        </p:nvCxnSpPr>
        <p:spPr>
          <a:xfrm>
            <a:off x="4650642" y="2366594"/>
            <a:ext cx="3559832" cy="1705862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3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ED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A1237-A8B3-4421-AC51-8F95CBBF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applications are </a:t>
            </a:r>
            <a:b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masis MT Pro Medium" panose="020B0604020202020204" pitchFamily="18" charset="0"/>
                <a:ea typeface="Segoe UI Black" panose="020B0A02040204020203" pitchFamily="34" charset="0"/>
                <a:cs typeface="Segoe UI Light" panose="020B0502040204020203" pitchFamily="34" charset="0"/>
              </a:rPr>
              <a:t>asynchronous</a:t>
            </a: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42484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>
        <p14:flythrough/>
        <p:sndAc>
          <p:stSnd>
            <p:snd r:embed="rId2" name="mixkit-fast-sword-whoosh-2792.wav"/>
          </p:stSnd>
        </p:sndAc>
      </p:transition>
    </mc:Choice>
    <mc:Fallback xmlns="">
      <p:transition spd="slow" advClick="0">
        <p:fade/>
        <p:sndAc>
          <p:stSnd>
            <p:snd r:embed="rId3" name="mixkit-fast-sword-whoosh-2792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DACF73-0158-4873-8888-8675B974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Node is ideal for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I/O-intensive </a:t>
            </a:r>
            <a:b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like</a:t>
            </a:r>
            <a:r>
              <a:rPr lang="en-US" sz="5400" b="1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b="1" dirty="0">
                <a:solidFill>
                  <a:srgbClr val="00B0F0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real-time &amp; data intensive</a:t>
            </a:r>
            <a:r>
              <a:rPr lang="en-US" sz="54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en-US" sz="4800" dirty="0">
                <a:solidFill>
                  <a:srgbClr val="00B0F0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2533788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DC05EC1-6967-4058-90D8-CB43D029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4" y="2323742"/>
            <a:ext cx="11085871" cy="22105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Do </a:t>
            </a: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not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use Node for is ideal for </a:t>
            </a:r>
            <a:b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Segoe UI Semibold" panose="020B0702040204020203" pitchFamily="34" charset="0"/>
                <a:ea typeface="Verdana" panose="020B0604030504040204" pitchFamily="34" charset="0"/>
                <a:cs typeface="Segoe UI Semibold" panose="020B0702040204020203" pitchFamily="34" charset="0"/>
              </a:rPr>
              <a:t>CPU-intensive </a:t>
            </a:r>
            <a:r>
              <a:rPr lang="en-US" sz="4800" dirty="0">
                <a:solidFill>
                  <a:schemeClr val="accent2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1178709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234375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3380"/>
              <a:gd name="adj2" fmla="val 20013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Node.js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is an open-source, cross-platform, back-end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JavaScript runtime environment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that runs on the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V8 engine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executes JavaScript code outside a web browser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99F7DA-C62C-4BA7-8275-BF25AD5B744A}"/>
              </a:ext>
            </a:extLst>
          </p:cNvPr>
          <p:cNvSpPr/>
          <p:nvPr/>
        </p:nvSpPr>
        <p:spPr>
          <a:xfrm>
            <a:off x="4652555" y="724277"/>
            <a:ext cx="2318613" cy="14304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AFA36D-FEFE-4F4F-8C45-B6E5482EF560}"/>
              </a:ext>
            </a:extLst>
          </p:cNvPr>
          <p:cNvSpPr txBox="1"/>
          <p:nvPr/>
        </p:nvSpPr>
        <p:spPr>
          <a:xfrm>
            <a:off x="648959" y="1013595"/>
            <a:ext cx="1170833" cy="483081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5400" b="1" spc="-300" dirty="0">
                <a:solidFill>
                  <a:schemeClr val="accent6">
                    <a:lumMod val="75000"/>
                  </a:schemeClr>
                </a:solidFill>
              </a:rPr>
              <a:t>MERNG</a:t>
            </a:r>
            <a:endParaRPr lang="en-US" sz="1600" b="1" spc="-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19542-DC3D-4F40-9A6F-EFF4677C681B}"/>
              </a:ext>
            </a:extLst>
          </p:cNvPr>
          <p:cNvSpPr txBox="1"/>
          <p:nvPr/>
        </p:nvSpPr>
        <p:spPr>
          <a:xfrm>
            <a:off x="1278619" y="1162186"/>
            <a:ext cx="314188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ongoDB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4E17B-4AA4-4A2D-B7D4-5023386698E5}"/>
              </a:ext>
            </a:extLst>
          </p:cNvPr>
          <p:cNvSpPr txBox="1"/>
          <p:nvPr/>
        </p:nvSpPr>
        <p:spPr>
          <a:xfrm>
            <a:off x="1180057" y="2085516"/>
            <a:ext cx="3418180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xpressJS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79699-E08C-4789-AF3B-B15D040E02B6}"/>
              </a:ext>
            </a:extLst>
          </p:cNvPr>
          <p:cNvSpPr txBox="1"/>
          <p:nvPr/>
        </p:nvSpPr>
        <p:spPr>
          <a:xfrm>
            <a:off x="1234375" y="3041630"/>
            <a:ext cx="265649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eactJS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E8CB6-E035-4193-BC43-D6FC7B05754A}"/>
              </a:ext>
            </a:extLst>
          </p:cNvPr>
          <p:cNvSpPr txBox="1"/>
          <p:nvPr/>
        </p:nvSpPr>
        <p:spPr>
          <a:xfrm>
            <a:off x="1234375" y="3963711"/>
            <a:ext cx="2451312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odeJS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C90D9-7F2B-4FC3-B4DD-81B4AFAEC720}"/>
              </a:ext>
            </a:extLst>
          </p:cNvPr>
          <p:cNvSpPr txBox="1"/>
          <p:nvPr/>
        </p:nvSpPr>
        <p:spPr>
          <a:xfrm>
            <a:off x="1234375" y="4885792"/>
            <a:ext cx="2965107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5400" b="1" spc="600" dirty="0" err="1">
                <a:solidFill>
                  <a:schemeClr val="accent6">
                    <a:lumMod val="75000"/>
                  </a:schemeClr>
                </a:solidFill>
              </a:rPr>
              <a:t>raphQL</a:t>
            </a:r>
            <a:endParaRPr lang="en-US" sz="1600" b="1" spc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CF69C1A-DAD9-4013-89A2-28DE5FBB533E}"/>
              </a:ext>
            </a:extLst>
          </p:cNvPr>
          <p:cNvSpPr/>
          <p:nvPr/>
        </p:nvSpPr>
        <p:spPr>
          <a:xfrm>
            <a:off x="5423339" y="2304712"/>
            <a:ext cx="5827082" cy="3042745"/>
          </a:xfrm>
          <a:prstGeom prst="wedgeRoundRectCallout">
            <a:avLst>
              <a:gd name="adj1" fmla="val -70404"/>
              <a:gd name="adj2" fmla="val 46956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B0F0"/>
                </a:solidFill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an open-source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data query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manipulation language 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 APIs, and a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runtime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for fulfilling queries with existing data. </a:t>
            </a:r>
            <a:r>
              <a:rPr lang="en-US" sz="24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GraphQL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was developed internally by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</a:rPr>
              <a:t>Facebook</a:t>
            </a:r>
            <a:r>
              <a:rPr lang="en-US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in 2012 before being publicly released in 2015.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82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B5CFD-F784-4CED-AC63-AA337702651C}"/>
              </a:ext>
            </a:extLst>
          </p:cNvPr>
          <p:cNvSpPr/>
          <p:nvPr/>
        </p:nvSpPr>
        <p:spPr>
          <a:xfrm>
            <a:off x="0" y="2574561"/>
            <a:ext cx="12192000" cy="1708878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spc="600" dirty="0">
                <a:solidFill>
                  <a:schemeClr val="accent6">
                    <a:lumMod val="75000"/>
                  </a:schemeClr>
                </a:solidFill>
              </a:rPr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1656350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2ABA92491E58489722C810DDE083A3" ma:contentTypeVersion="4" ma:contentTypeDescription="Create a new document." ma:contentTypeScope="" ma:versionID="f8495b81b00a8f69dfd3e71ad242d7ba">
  <xsd:schema xmlns:xsd="http://www.w3.org/2001/XMLSchema" xmlns:xs="http://www.w3.org/2001/XMLSchema" xmlns:p="http://schemas.microsoft.com/office/2006/metadata/properties" xmlns:ns3="66e27c19-c27c-460a-bc1b-e5901ead0c55" targetNamespace="http://schemas.microsoft.com/office/2006/metadata/properties" ma:root="true" ma:fieldsID="aa0c0f2b869989f6566af46062a06620" ns3:_="">
    <xsd:import namespace="66e27c19-c27c-460a-bc1b-e5901ead0c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27c19-c27c-460a-bc1b-e5901ead0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210EFD-B57A-49AE-98DC-E63E6D5BBB56}">
  <ds:schemaRefs>
    <ds:schemaRef ds:uri="http://www.w3.org/XML/1998/namespace"/>
    <ds:schemaRef ds:uri="66e27c19-c27c-460a-bc1b-e5901ead0c55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888AF49-C714-4E32-84E0-C0BCDFE670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F1493D-1679-453E-84F6-63B1E37D53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e27c19-c27c-460a-bc1b-e5901ead0c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8384</TotalTime>
  <Words>669</Words>
  <Application>Microsoft Office PowerPoint</Application>
  <PresentationFormat>Widescreen</PresentationFormat>
  <Paragraphs>184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Amasis MT Pro Medium</vt:lpstr>
      <vt:lpstr>Arial</vt:lpstr>
      <vt:lpstr>Arial</vt:lpstr>
      <vt:lpstr>Arial Black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Web (West European)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We often use Node to  build back-end services</vt:lpstr>
      <vt:lpstr>PowerPoint Presentation</vt:lpstr>
      <vt:lpstr>PowerPoint Presentation</vt:lpstr>
      <vt:lpstr>PowerPoint Presentation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A runtime environment for executing JavaScript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Node is NOT a  programming language!</vt:lpstr>
      <vt:lpstr>PowerPoint Presentation</vt:lpstr>
      <vt:lpstr>Node is NOT a framework!</vt:lpstr>
      <vt:lpstr>A runtime environment for executing JavaScript code</vt:lpstr>
      <vt:lpstr>Highly-scalable, data-intensive and real-time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Node applications are  asynchronous by default</vt:lpstr>
      <vt:lpstr>Node is ideal for I/O-intensive  like real-time &amp; data intensive apps</vt:lpstr>
      <vt:lpstr>Do not use Node for is ideal for  CPU-intensive apps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Asim Riaz</dc:creator>
  <cp:lastModifiedBy>Asim Riaz</cp:lastModifiedBy>
  <cp:revision>8</cp:revision>
  <dcterms:created xsi:type="dcterms:W3CDTF">2022-02-15T16:45:22Z</dcterms:created>
  <dcterms:modified xsi:type="dcterms:W3CDTF">2023-09-11T03:01:13Z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0x010100922ABA92491E58489722C810DDE083A3</vt:lpwstr>
  </property>
</Properties>
</file>